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86" r:id="rId3"/>
    <p:sldId id="257" r:id="rId4"/>
    <p:sldId id="258" r:id="rId5"/>
    <p:sldId id="279" r:id="rId6"/>
    <p:sldId id="283" r:id="rId7"/>
    <p:sldId id="284" r:id="rId8"/>
    <p:sldId id="282" r:id="rId9"/>
    <p:sldId id="281" r:id="rId10"/>
    <p:sldId id="285" r:id="rId11"/>
    <p:sldId id="27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entury Gothic" panose="020B0502020202020204" pitchFamily="34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Overpass" panose="020B0604020202020204" charset="0"/>
      <p:regular r:id="rId26"/>
      <p:bold r:id="rId27"/>
      <p:italic r:id="rId28"/>
      <p:boldItalic r:id="rId29"/>
    </p:embeddedFont>
    <p:embeddedFont>
      <p:font typeface="Overpass SemiBold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21" Type="http://schemas.openxmlformats.org/officeDocument/2006/relationships/font" Target="fonts/font8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01T21:08:17.996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158 661,'5'12,"-1"1,-1 0,0 0,-1 0,-1 0,0 1,-1 21,1-6,1 45,1 48,37 239,190 556,-136-571,61 215,-64-293,10 31,-61-172,-24-82,-1 1,-3 0,-1 1,-3 0,3 48,-9-38,3-1,13 66,-11-75,3 65,-8-78,-2-32,0-1,0 1,0-1,0 1,1-1,-1 1,1 0,-1-1,1 1,-1-1,1 0,0 1,0-1,-1 1,1-1,0 0,0 0,1 1,-1-1,0 0,0 0,0 0,1 0,-1-1,0 1,1 0,-1 0,1-1,-1 1,1-1,-1 0,1 1,0-1,-1 0,1 0,-1 0,4 0,6-1,0 0,0-1,0-1,18-5,2-1,80-9,126-3,-88 10,76-12,371-17,-383 39,130 4,-280 3,70 17,56 6,543-19,-407-14,109 21,-391-14,-21 0,2-2,-1 0,0-1,29-5,-49 4,0 0,0 0,0-1,0 1,0-1,0 1,0-1,0 0,-1 0,1 0,-1-1,0 1,1 0,-1-1,0 0,0 1,-1-1,1 0,-1 0,1 0,-1 0,1-4,3-9,-1 0,-1 0,2-20,-3 21,29-646,-31 526,3-1431,-5 818,36 354,-18 269,1-172,-35-28,10 157,8 165,-1 0,0 0,0 0,0 1,0-1,-1 0,1 1,-1-1,0 1,1-1,-1 1,0 0,-1 0,1 0,0 0,0 0,-1 1,1-1,-1 1,0-1,1 1,-1 0,0 0,0 0,0 0,1 1,-1-1,-4 1,-12-3,1 2,-1 0,-26 2,23 0,-34 0,-2-2,1 2,0 4,0 1,-71 18,-34 24,-386 95,214-88,-636 22,394-61,514-11,0 3,-92 23,-112 49,-71 16,159-65,-92 22,214-36,1 2,-68 34,103-45,0 0,0-1,0-1,-1-1,0-1,-35 2,6-4,-84-7,127 5,1-1,-1 0,0-1,1 0,-1 0,1 0,0-1,0 0,0 0,0 0,0-1,0 0,1 0,-5-5,1-1,1 1,0-1,0-1,1 0,0 0,-7-17,13 26,0 1,1-1,-1 1,0-1,1 0,-1 1,1-1,-1 0,1 1,0-1,0 0,0 0,0 1,0-1,0 0,0 0,1 1,-1-1,1 0,-1 0,1 1,0-1,-1 1,1-1,2-2,-1 2,0 0,0 1,0-1,1 0,-1 1,1-1,-1 1,1 0,0 0,-1 0,1 0,0 1,0-1,4 0,-2 0,0 1,0-1,0 1,0 0,0 1,0-1,0 1,0 0,0 0,0 1,0-1,-1 1,1 0,0 1,-1-1,0 1,1-1,4 6,-6-3,0 1,-1-1,0 1,0 0,0-1,-1 1,0 0,0 0,0 0,-1 0,0 0,-1 12,1-15,-1 22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01T21:16:08.687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9,'4'0,"4"0,6-4,-1-1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720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64008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720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64008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5720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64008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5ca91f8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5ca91f8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c8a17e2c4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c8a17e2c4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Description: this is really an application-oriented proxy, you would not use this to filter user egress traffic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 products: Contour ingress proxy uses it as a reverse proxy, Istio uses it as it’s default dataplane for providing a full Service Mesh product.</a:t>
            </a:r>
            <a:endParaRPr/>
          </a:p>
        </p:txBody>
      </p:sp>
      <p:sp>
        <p:nvSpPr>
          <p:cNvPr id="78" name="Google Shape;78;gdc8a17e2c4_0_265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fld id="{00000000-1234-1234-1234-123412341234}" type="slidenum">
              <a:rPr lang="en-US"/>
              <a:t>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69109e9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69109e9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Description: this is really an application-oriented proxy, you would not use this to filter user egress traffic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 products: Contour ingress proxy uses it as a reverse proxy, Istio uses it as it’s default dataplane for providing a full Service Mesh product.</a:t>
            </a:r>
            <a:endParaRPr/>
          </a:p>
        </p:txBody>
      </p:sp>
      <p:sp>
        <p:nvSpPr>
          <p:cNvPr id="85" name="Google Shape;85;gd69109e9ad_0_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fld id="{00000000-1234-1234-1234-123412341234}" type="slidenum">
              <a:rPr lang="en-US"/>
              <a:t>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69109e9a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d69109e9a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d69109e9ad_0_6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</a:pPr>
            <a:fld id="{00000000-1234-1234-1234-123412341234}" type="slidenum">
              <a:rPr lang="en-US"/>
              <a:t>11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layer5.io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 Layout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1990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/>
          <p:nvPr/>
        </p:nvSpPr>
        <p:spPr>
          <a:xfrm>
            <a:off x="0" y="-2830"/>
            <a:ext cx="12192000" cy="6860700"/>
          </a:xfrm>
          <a:prstGeom prst="rect">
            <a:avLst/>
          </a:prstGeom>
          <a:gradFill>
            <a:gsLst>
              <a:gs pos="0">
                <a:srgbClr val="DF156C">
                  <a:alpha val="72941"/>
                </a:srgbClr>
              </a:gs>
              <a:gs pos="34000">
                <a:srgbClr val="6B1D64">
                  <a:alpha val="64705"/>
                </a:srgbClr>
              </a:gs>
              <a:gs pos="83000">
                <a:srgbClr val="252A60">
                  <a:alpha val="68627"/>
                </a:srgbClr>
              </a:gs>
              <a:gs pos="100000">
                <a:srgbClr val="252A60">
                  <a:alpha val="68627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45940" y="5917001"/>
            <a:ext cx="2741200" cy="43543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>
            <a:spLocks noGrp="1"/>
          </p:cNvSpPr>
          <p:nvPr>
            <p:ph type="title"/>
          </p:nvPr>
        </p:nvSpPr>
        <p:spPr>
          <a:xfrm>
            <a:off x="831800" y="2160767"/>
            <a:ext cx="10626300" cy="137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3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3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831800" y="3554100"/>
            <a:ext cx="91176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illustrated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11"/>
          <p:cNvCxnSpPr/>
          <p:nvPr/>
        </p:nvCxnSpPr>
        <p:spPr>
          <a:xfrm rot="10800000">
            <a:off x="447767" y="6401100"/>
            <a:ext cx="0" cy="456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1975" y="6169556"/>
            <a:ext cx="731700" cy="1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buNone/>
              <a:defRPr sz="8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1pPr>
            <a:lvl2pPr lvl="1" algn="ctr" rtl="0">
              <a:buNone/>
              <a:defRPr sz="8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2pPr>
            <a:lvl3pPr lvl="2" algn="ctr" rtl="0">
              <a:buNone/>
              <a:defRPr sz="8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3pPr>
            <a:lvl4pPr lvl="3" algn="ctr" rtl="0">
              <a:buNone/>
              <a:defRPr sz="8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4pPr>
            <a:lvl5pPr lvl="4" algn="ctr" rtl="0">
              <a:buNone/>
              <a:defRPr sz="8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5pPr>
            <a:lvl6pPr lvl="5" algn="ctr" rtl="0">
              <a:buNone/>
              <a:defRPr sz="8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6pPr>
            <a:lvl7pPr lvl="6" algn="ctr" rtl="0">
              <a:buNone/>
              <a:defRPr sz="8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7pPr>
            <a:lvl8pPr lvl="7" algn="ctr" rtl="0">
              <a:buNone/>
              <a:defRPr sz="8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8pPr>
            <a:lvl9pPr lvl="8" algn="ctr" rtl="0">
              <a:buNone/>
              <a:defRPr sz="8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5660525" y="568626"/>
            <a:ext cx="5736300" cy="19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100" b="1">
                <a:solidFill>
                  <a:srgbClr val="EE0000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100" b="1">
                <a:solidFill>
                  <a:srgbClr val="EE0000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100" b="1">
                <a:solidFill>
                  <a:srgbClr val="EE0000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100" b="1">
                <a:solidFill>
                  <a:srgbClr val="EE0000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100" b="1">
                <a:solidFill>
                  <a:srgbClr val="EE0000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100" b="1">
                <a:solidFill>
                  <a:srgbClr val="EE0000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100" b="1">
                <a:solidFill>
                  <a:srgbClr val="EE0000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100" b="1">
                <a:solidFill>
                  <a:srgbClr val="EE0000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100" b="1">
                <a:solidFill>
                  <a:srgbClr val="EE0000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ubTitle" idx="1"/>
          </p:nvPr>
        </p:nvSpPr>
        <p:spPr>
          <a:xfrm rot="5400000">
            <a:off x="-2138450" y="2138400"/>
            <a:ext cx="5148900" cy="8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290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verpass SemiBold"/>
              <a:buNone/>
              <a:defRPr sz="9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verpass SemiBold"/>
              <a:buNone/>
              <a:defRPr sz="9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verpass SemiBold"/>
              <a:buNone/>
              <a:defRPr sz="9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verpass SemiBold"/>
              <a:buNone/>
              <a:defRPr sz="9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verpass SemiBold"/>
              <a:buNone/>
              <a:defRPr sz="9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verpass SemiBold"/>
              <a:buNone/>
              <a:defRPr sz="9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verpass SemiBold"/>
              <a:buNone/>
              <a:defRPr sz="9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verpass SemiBold"/>
              <a:buNone/>
              <a:defRPr sz="9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verpass SemiBold"/>
              <a:buNone/>
              <a:defRPr sz="900">
                <a:solidFill>
                  <a:schemeClr val="lt1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ubTitle" idx="2"/>
          </p:nvPr>
        </p:nvSpPr>
        <p:spPr>
          <a:xfrm>
            <a:off x="5660525" y="2752400"/>
            <a:ext cx="4446300" cy="15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bg>
      <p:bgPr>
        <a:noFill/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 sz="1500"/>
            </a:lvl1pPr>
            <a:lvl2pPr marL="914400" lvl="1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 sz="1500"/>
            </a:lvl2pPr>
            <a:lvl3pPr marL="137160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 sz="1500"/>
            </a:lvl3pPr>
            <a:lvl4pPr marL="1828800" lvl="3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 sz="1500"/>
            </a:lvl4pPr>
            <a:lvl5pPr marL="2286000" lvl="4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 sz="1500"/>
            </a:lvl5pPr>
            <a:lvl6pPr marL="2743200" lvl="5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 sz="1500"/>
            </a:lvl6pPr>
            <a:lvl7pPr marL="3200400" lvl="6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 sz="1500"/>
            </a:lvl7pPr>
            <a:lvl8pPr marL="3657600" lvl="7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 sz="1500"/>
            </a:lvl8pPr>
            <a:lvl9pPr marL="4114800" lvl="8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 sz="1500"/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500"/>
            </a:lvl1pPr>
            <a:lvl2pPr marL="0" lvl="1" indent="0" algn="r" rtl="0">
              <a:spcBef>
                <a:spcPts val="0"/>
              </a:spcBef>
              <a:buNone/>
              <a:defRPr sz="1500"/>
            </a:lvl2pPr>
            <a:lvl3pPr marL="0" lvl="2" indent="0" algn="r" rtl="0">
              <a:spcBef>
                <a:spcPts val="0"/>
              </a:spcBef>
              <a:buNone/>
              <a:defRPr sz="1500"/>
            </a:lvl3pPr>
            <a:lvl4pPr marL="0" lvl="3" indent="0" algn="r" rtl="0">
              <a:spcBef>
                <a:spcPts val="0"/>
              </a:spcBef>
              <a:buNone/>
              <a:defRPr sz="1500"/>
            </a:lvl4pPr>
            <a:lvl5pPr marL="0" lvl="4" indent="0" algn="r" rtl="0">
              <a:spcBef>
                <a:spcPts val="0"/>
              </a:spcBef>
              <a:buNone/>
              <a:defRPr sz="1500"/>
            </a:lvl5pPr>
            <a:lvl6pPr marL="0" lvl="5" indent="0" algn="r" rtl="0">
              <a:spcBef>
                <a:spcPts val="0"/>
              </a:spcBef>
              <a:buNone/>
              <a:defRPr sz="1500"/>
            </a:lvl6pPr>
            <a:lvl7pPr marL="0" lvl="6" indent="0" algn="r" rtl="0">
              <a:spcBef>
                <a:spcPts val="0"/>
              </a:spcBef>
              <a:buNone/>
              <a:defRPr sz="1500"/>
            </a:lvl7pPr>
            <a:lvl8pPr marL="0" lvl="7" indent="0" algn="r" rtl="0">
              <a:spcBef>
                <a:spcPts val="0"/>
              </a:spcBef>
              <a:buNone/>
              <a:defRPr sz="1500"/>
            </a:lvl8pPr>
            <a:lvl9pPr marL="0" lvl="8" indent="0" algn="r" rtl="0">
              <a:spcBef>
                <a:spcPts val="0"/>
              </a:spcBef>
              <a:buNone/>
              <a:defRPr sz="15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415600" y="351523"/>
            <a:ext cx="11360700" cy="7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body" idx="1"/>
          </p:nvPr>
        </p:nvSpPr>
        <p:spPr>
          <a:xfrm>
            <a:off x="415600" y="1294790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3">
            <a:hlinkClick r:id="rId2"/>
          </p:cNvPr>
          <p:cNvSpPr txBox="1">
            <a:spLocks noGrp="1"/>
          </p:cNvSpPr>
          <p:nvPr>
            <p:ph type="sldNum" idx="12"/>
          </p:nvPr>
        </p:nvSpPr>
        <p:spPr>
          <a:xfrm>
            <a:off x="10791159" y="6217633"/>
            <a:ext cx="12372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200">
                <a:solidFill>
                  <a:srgbClr val="CFD8DC"/>
                </a:solidFill>
                <a:latin typeface="Open Sans"/>
                <a:ea typeface="Open Sans"/>
                <a:cs typeface="Open Sans"/>
                <a:sym typeface="Open Sans"/>
                <a:hlinkClick r:id="" action="ppaction://noaction"/>
              </a:defRPr>
            </a:lvl1pPr>
            <a:lvl2pPr lvl="1" algn="r" rtl="0">
              <a:buNone/>
              <a:defRPr sz="1200">
                <a:solidFill>
                  <a:srgbClr val="CFD8DC"/>
                </a:solidFill>
                <a:latin typeface="Open Sans"/>
                <a:ea typeface="Open Sans"/>
                <a:cs typeface="Open Sans"/>
                <a:sym typeface="Open Sans"/>
                <a:hlinkClick r:id="" action="ppaction://noaction"/>
              </a:defRPr>
            </a:lvl2pPr>
            <a:lvl3pPr lvl="2" algn="r" rtl="0">
              <a:buNone/>
              <a:defRPr sz="1200">
                <a:solidFill>
                  <a:srgbClr val="CFD8DC"/>
                </a:solidFill>
                <a:latin typeface="Open Sans"/>
                <a:ea typeface="Open Sans"/>
                <a:cs typeface="Open Sans"/>
                <a:sym typeface="Open Sans"/>
                <a:hlinkClick r:id="" action="ppaction://noaction"/>
              </a:defRPr>
            </a:lvl3pPr>
            <a:lvl4pPr lvl="3" algn="r" rtl="0">
              <a:buNone/>
              <a:defRPr sz="1200">
                <a:solidFill>
                  <a:srgbClr val="CFD8DC"/>
                </a:solidFill>
                <a:latin typeface="Open Sans"/>
                <a:ea typeface="Open Sans"/>
                <a:cs typeface="Open Sans"/>
                <a:sym typeface="Open Sans"/>
                <a:hlinkClick r:id="" action="ppaction://noaction"/>
              </a:defRPr>
            </a:lvl4pPr>
            <a:lvl5pPr lvl="4" algn="r" rtl="0">
              <a:buNone/>
              <a:defRPr sz="1200">
                <a:solidFill>
                  <a:srgbClr val="CFD8DC"/>
                </a:solidFill>
                <a:latin typeface="Open Sans"/>
                <a:ea typeface="Open Sans"/>
                <a:cs typeface="Open Sans"/>
                <a:sym typeface="Open Sans"/>
                <a:hlinkClick r:id="" action="ppaction://noaction"/>
              </a:defRPr>
            </a:lvl5pPr>
            <a:lvl6pPr lvl="5" algn="r" rtl="0">
              <a:buNone/>
              <a:defRPr sz="1200">
                <a:solidFill>
                  <a:srgbClr val="CFD8DC"/>
                </a:solidFill>
                <a:latin typeface="Open Sans"/>
                <a:ea typeface="Open Sans"/>
                <a:cs typeface="Open Sans"/>
                <a:sym typeface="Open Sans"/>
                <a:hlinkClick r:id="" action="ppaction://noaction"/>
              </a:defRPr>
            </a:lvl6pPr>
            <a:lvl7pPr lvl="6" algn="r" rtl="0">
              <a:buNone/>
              <a:defRPr sz="1200">
                <a:solidFill>
                  <a:srgbClr val="CFD8DC"/>
                </a:solidFill>
                <a:latin typeface="Open Sans"/>
                <a:ea typeface="Open Sans"/>
                <a:cs typeface="Open Sans"/>
                <a:sym typeface="Open Sans"/>
                <a:hlinkClick r:id="" action="ppaction://noaction"/>
              </a:defRPr>
            </a:lvl7pPr>
            <a:lvl8pPr lvl="7" algn="r" rtl="0">
              <a:buNone/>
              <a:defRPr sz="1200">
                <a:solidFill>
                  <a:srgbClr val="CFD8DC"/>
                </a:solidFill>
                <a:latin typeface="Open Sans"/>
                <a:ea typeface="Open Sans"/>
                <a:cs typeface="Open Sans"/>
                <a:sym typeface="Open Sans"/>
                <a:hlinkClick r:id="" action="ppaction://noaction"/>
              </a:defRPr>
            </a:lvl8pPr>
            <a:lvl9pPr lvl="8" algn="r" rtl="0">
              <a:buNone/>
              <a:defRPr sz="1200">
                <a:solidFill>
                  <a:srgbClr val="CFD8DC"/>
                </a:solidFill>
                <a:latin typeface="Open Sans"/>
                <a:ea typeface="Open Sans"/>
                <a:cs typeface="Open Sans"/>
                <a:sym typeface="Open Sans"/>
                <a:hlinkClick r:id="" action="ppaction://noactio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meshery.io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42900" y="428518"/>
            <a:ext cx="115065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Century Gothic"/>
              <a:buNone/>
              <a:defRPr sz="3600" b="1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42900" y="1117600"/>
            <a:ext cx="11506500" cy="48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Century Gothic"/>
              <a:buChar char="–"/>
              <a:defRPr sz="20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Century Gothic"/>
              <a:buChar char="–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42900" y="428518"/>
            <a:ext cx="115065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Century Gothic"/>
              <a:buNone/>
              <a:defRPr sz="3600" b="1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2 Column Content">
  <p:cSld name="Title and 2 Column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42900" y="428518"/>
            <a:ext cx="115065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Century Gothic"/>
              <a:buNone/>
              <a:defRPr sz="3600" b="1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42900" y="1117600"/>
            <a:ext cx="4920900" cy="48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Century Gothic"/>
              <a:buChar char="–"/>
              <a:defRPr sz="20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Century Gothic"/>
              <a:buChar char="–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6337300" y="1117600"/>
            <a:ext cx="4920900" cy="48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Century Gothic"/>
              <a:buChar char="–"/>
              <a:defRPr sz="20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Century Gothic"/>
              <a:buChar char="–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Break">
  <p:cSld name="Section Break v1">
    <p:bg>
      <p:bgPr>
        <a:gradFill>
          <a:gsLst>
            <a:gs pos="0">
              <a:schemeClr val="accent1"/>
            </a:gs>
            <a:gs pos="91000">
              <a:schemeClr val="accent2"/>
            </a:gs>
            <a:gs pos="100000">
              <a:schemeClr val="accent2"/>
            </a:gs>
          </a:gsLst>
          <a:lin ang="2399891" scaled="0"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940" y="5917001"/>
            <a:ext cx="2741200" cy="435437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831800" y="2160767"/>
            <a:ext cx="9117600" cy="137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ubTitle" idx="1"/>
          </p:nvPr>
        </p:nvSpPr>
        <p:spPr>
          <a:xfrm>
            <a:off x="831800" y="3554100"/>
            <a:ext cx="9117600" cy="8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Screenshot">
  <p:cSld name="Content and Screensho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42900" y="428518"/>
            <a:ext cx="115065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Century Gothic"/>
              <a:buNone/>
              <a:defRPr sz="3600" b="1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pic>
        <p:nvPicPr>
          <p:cNvPr id="37" name="Google Shape;37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53279" y="1294615"/>
            <a:ext cx="7038722" cy="4112741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>
            <a:spLocks noGrp="1"/>
          </p:cNvSpPr>
          <p:nvPr>
            <p:ph type="pic" idx="2"/>
          </p:nvPr>
        </p:nvSpPr>
        <p:spPr>
          <a:xfrm>
            <a:off x="6299200" y="1819563"/>
            <a:ext cx="4608300" cy="29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42900" y="1117600"/>
            <a:ext cx="4920900" cy="48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Century Gothic"/>
              <a:buChar char="–"/>
              <a:defRPr sz="20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92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Century Gothic"/>
              <a:buChar char="–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1_Custom Layou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ior white">
  <p:cSld name="CUSTOM_4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1752600" y="946000"/>
            <a:ext cx="8686800" cy="9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1pPr>
            <a:lvl2pPr lvl="1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2pPr>
            <a:lvl3pPr lvl="2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3pPr>
            <a:lvl4pPr lvl="3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4pPr>
            <a:lvl5pPr lvl="4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5pPr>
            <a:lvl6pPr lvl="5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6pPr>
            <a:lvl7pPr lvl="6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7pPr>
            <a:lvl8pPr lvl="7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8pPr>
            <a:lvl9pPr lvl="8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cxnSp>
        <p:nvCxnSpPr>
          <p:cNvPr id="43" name="Google Shape;43;p9"/>
          <p:cNvCxnSpPr/>
          <p:nvPr/>
        </p:nvCxnSpPr>
        <p:spPr>
          <a:xfrm rot="10800000">
            <a:off x="447775" y="100"/>
            <a:ext cx="0" cy="886500"/>
          </a:xfrm>
          <a:prstGeom prst="straightConnector1">
            <a:avLst/>
          </a:prstGeom>
          <a:noFill/>
          <a:ln w="9525" cap="flat" cmpd="sng">
            <a:solidFill>
              <a:srgbClr val="EE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447775" y="55441"/>
            <a:ext cx="5148900" cy="8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890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900"/>
              <a:buFont typeface="Overpass SemiBold"/>
              <a:buNone/>
              <a:defRPr sz="900">
                <a:solidFill>
                  <a:srgbClr val="EE0000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900"/>
              <a:buFont typeface="Overpass SemiBold"/>
              <a:buNone/>
              <a:defRPr sz="900">
                <a:solidFill>
                  <a:srgbClr val="EE0000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900"/>
              <a:buFont typeface="Overpass SemiBold"/>
              <a:buNone/>
              <a:defRPr sz="900">
                <a:solidFill>
                  <a:srgbClr val="EE0000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900"/>
              <a:buFont typeface="Overpass SemiBold"/>
              <a:buNone/>
              <a:defRPr sz="900">
                <a:solidFill>
                  <a:srgbClr val="EE0000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900"/>
              <a:buFont typeface="Overpass SemiBold"/>
              <a:buNone/>
              <a:defRPr sz="900">
                <a:solidFill>
                  <a:srgbClr val="EE0000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900"/>
              <a:buFont typeface="Overpass SemiBold"/>
              <a:buNone/>
              <a:defRPr sz="900">
                <a:solidFill>
                  <a:srgbClr val="EE0000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900"/>
              <a:buFont typeface="Overpass SemiBold"/>
              <a:buNone/>
              <a:defRPr sz="900">
                <a:solidFill>
                  <a:srgbClr val="EE0000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900"/>
              <a:buFont typeface="Overpass SemiBold"/>
              <a:buNone/>
              <a:defRPr sz="900">
                <a:solidFill>
                  <a:srgbClr val="EE0000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900"/>
              <a:buFont typeface="Overpass SemiBold"/>
              <a:buNone/>
              <a:defRPr sz="900">
                <a:solidFill>
                  <a:srgbClr val="EE0000"/>
                </a:solidFill>
                <a:latin typeface="Overpass SemiBold"/>
                <a:ea typeface="Overpass SemiBold"/>
                <a:cs typeface="Overpass SemiBold"/>
                <a:sym typeface="Overpass SemiBold"/>
              </a:defRPr>
            </a:lvl9pPr>
          </a:lstStyle>
          <a:p>
            <a:endParaRPr/>
          </a:p>
        </p:txBody>
      </p:sp>
      <p:cxnSp>
        <p:nvCxnSpPr>
          <p:cNvPr id="45" name="Google Shape;45;p9"/>
          <p:cNvCxnSpPr/>
          <p:nvPr/>
        </p:nvCxnSpPr>
        <p:spPr>
          <a:xfrm rot="10800000">
            <a:off x="447767" y="6401100"/>
            <a:ext cx="0" cy="456900"/>
          </a:xfrm>
          <a:prstGeom prst="straightConnector1">
            <a:avLst/>
          </a:prstGeom>
          <a:noFill/>
          <a:ln w="9525" cap="flat" cmpd="sng">
            <a:solidFill>
              <a:srgbClr val="EE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1975" y="6169556"/>
            <a:ext cx="731700" cy="1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1pPr>
            <a:lvl2pPr lvl="1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2pPr>
            <a:lvl3pPr lvl="2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3pPr>
            <a:lvl4pPr lvl="3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4pPr>
            <a:lvl5pPr lvl="4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5pPr>
            <a:lvl6pPr lvl="5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6pPr>
            <a:lvl7pPr lvl="6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7pPr>
            <a:lvl8pPr lvl="7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8pPr>
            <a:lvl9pPr lvl="8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ior white 1">
  <p:cSld name="CUSTOM_4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1752600" y="946000"/>
            <a:ext cx="8686800" cy="9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1pPr>
            <a:lvl2pPr lvl="1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2pPr>
            <a:lvl3pPr lvl="2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3pPr>
            <a:lvl4pPr lvl="3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4pPr>
            <a:lvl5pPr lvl="4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5pPr>
            <a:lvl6pPr lvl="5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6pPr>
            <a:lvl7pPr lvl="6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7pPr>
            <a:lvl8pPr lvl="7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8pPr>
            <a:lvl9pPr lvl="8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cxnSp>
        <p:nvCxnSpPr>
          <p:cNvPr id="49" name="Google Shape;49;p10"/>
          <p:cNvCxnSpPr/>
          <p:nvPr/>
        </p:nvCxnSpPr>
        <p:spPr>
          <a:xfrm rot="10800000">
            <a:off x="447775" y="100"/>
            <a:ext cx="0" cy="886500"/>
          </a:xfrm>
          <a:prstGeom prst="straightConnector1">
            <a:avLst/>
          </a:prstGeom>
          <a:noFill/>
          <a:ln w="9525" cap="flat" cmpd="sng">
            <a:solidFill>
              <a:srgbClr val="EE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" name="Google Shape;50;p10"/>
          <p:cNvCxnSpPr/>
          <p:nvPr/>
        </p:nvCxnSpPr>
        <p:spPr>
          <a:xfrm rot="10800000">
            <a:off x="447767" y="6401100"/>
            <a:ext cx="0" cy="456900"/>
          </a:xfrm>
          <a:prstGeom prst="straightConnector1">
            <a:avLst/>
          </a:prstGeom>
          <a:noFill/>
          <a:ln w="9525" cap="flat" cmpd="sng">
            <a:solidFill>
              <a:srgbClr val="EE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1975" y="6169556"/>
            <a:ext cx="731700" cy="1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1pPr>
            <a:lvl2pPr lvl="1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2pPr>
            <a:lvl3pPr lvl="2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3pPr>
            <a:lvl4pPr lvl="3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4pPr>
            <a:lvl5pPr lvl="4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5pPr>
            <a:lvl6pPr lvl="5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6pPr>
            <a:lvl7pPr lvl="6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7pPr>
            <a:lvl8pPr lvl="7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8pPr>
            <a:lvl9pPr lvl="8" algn="ctr" rtl="0">
              <a:buNone/>
              <a:defRPr sz="800">
                <a:latin typeface="Overpass SemiBold"/>
                <a:ea typeface="Overpass SemiBold"/>
                <a:cs typeface="Overpass SemiBold"/>
                <a:sym typeface="Overpass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ubTitle" idx="1"/>
          </p:nvPr>
        </p:nvSpPr>
        <p:spPr>
          <a:xfrm>
            <a:off x="885050" y="6169550"/>
            <a:ext cx="91827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lnSpc>
                <a:spcPct val="142000"/>
              </a:lnSpc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D4D4F"/>
                </a:solidFill>
              </a:defRPr>
            </a:lvl1pPr>
            <a:lvl2pPr lvl="1" rtl="0">
              <a:lnSpc>
                <a:spcPct val="142000"/>
              </a:lnSpc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D4D4F"/>
                </a:solidFill>
              </a:defRPr>
            </a:lvl2pPr>
            <a:lvl3pPr lvl="2" rtl="0">
              <a:lnSpc>
                <a:spcPct val="142000"/>
              </a:lnSpc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D4D4F"/>
                </a:solidFill>
              </a:defRPr>
            </a:lvl3pPr>
            <a:lvl4pPr lvl="3" rtl="0">
              <a:lnSpc>
                <a:spcPct val="142000"/>
              </a:lnSpc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D4D4F"/>
                </a:solidFill>
              </a:defRPr>
            </a:lvl4pPr>
            <a:lvl5pPr lvl="4" rtl="0">
              <a:lnSpc>
                <a:spcPct val="142000"/>
              </a:lnSpc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D4D4F"/>
                </a:solidFill>
              </a:defRPr>
            </a:lvl5pPr>
            <a:lvl6pPr lvl="5" rtl="0">
              <a:lnSpc>
                <a:spcPct val="142000"/>
              </a:lnSpc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D4D4F"/>
                </a:solidFill>
              </a:defRPr>
            </a:lvl6pPr>
            <a:lvl7pPr lvl="6" rtl="0">
              <a:lnSpc>
                <a:spcPct val="142000"/>
              </a:lnSpc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D4D4F"/>
                </a:solidFill>
              </a:defRPr>
            </a:lvl7pPr>
            <a:lvl8pPr lvl="7" rtl="0">
              <a:lnSpc>
                <a:spcPct val="142000"/>
              </a:lnSpc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D4D4F"/>
                </a:solidFill>
              </a:defRPr>
            </a:lvl8pPr>
            <a:lvl9pPr lvl="8" rtl="0">
              <a:lnSpc>
                <a:spcPct val="142000"/>
              </a:lnSpc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rgbClr val="4D4D4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42900" y="428518"/>
            <a:ext cx="11506500" cy="5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Century Gothic"/>
              <a:buNone/>
              <a:defRPr sz="3600" b="1" i="0" u="none" strike="noStrike" cap="non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sp>
        <p:nvSpPr>
          <p:cNvPr id="11" name="Google Shape;11;p1"/>
          <p:cNvSpPr/>
          <p:nvPr/>
        </p:nvSpPr>
        <p:spPr>
          <a:xfrm>
            <a:off x="0" y="0"/>
            <a:ext cx="12192000" cy="45600"/>
          </a:xfrm>
          <a:prstGeom prst="rect">
            <a:avLst/>
          </a:prstGeom>
          <a:gradFill>
            <a:gsLst>
              <a:gs pos="0">
                <a:schemeClr val="accent1"/>
              </a:gs>
              <a:gs pos="91000">
                <a:schemeClr val="accent2"/>
              </a:gs>
              <a:gs pos="100000">
                <a:schemeClr val="accent2"/>
              </a:gs>
            </a:gsLst>
            <a:lin ang="239989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796636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8EA8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20</a:t>
            </a:r>
            <a:r>
              <a:rPr lang="en-US" sz="900">
                <a:solidFill>
                  <a:srgbClr val="8EA8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</a:t>
            </a:r>
            <a:r>
              <a:rPr lang="en-US" sz="900" b="0" i="0" u="none" strike="noStrike" cap="none">
                <a:solidFill>
                  <a:srgbClr val="8EA8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Cloud Native Computing Foundation</a:t>
            </a:r>
            <a:endParaRPr sz="1500"/>
          </a:p>
        </p:txBody>
      </p:sp>
      <p:sp>
        <p:nvSpPr>
          <p:cNvPr id="13" name="Google Shape;13;p1"/>
          <p:cNvSpPr txBox="1"/>
          <p:nvPr/>
        </p:nvSpPr>
        <p:spPr>
          <a:xfrm>
            <a:off x="342900" y="6356350"/>
            <a:ext cx="369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8EA8A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100" b="0" i="0" u="none" strike="noStrike" cap="none">
              <a:solidFill>
                <a:srgbClr val="8EA8A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1613744" y="6415468"/>
            <a:ext cx="246893" cy="24689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1"/>
          <p:cNvCxnSpPr/>
          <p:nvPr/>
        </p:nvCxnSpPr>
        <p:spPr>
          <a:xfrm>
            <a:off x="754762" y="6449615"/>
            <a:ext cx="0" cy="178500"/>
          </a:xfrm>
          <a:prstGeom prst="straightConnector1">
            <a:avLst/>
          </a:prstGeom>
          <a:noFill/>
          <a:ln w="12700" cap="flat" cmpd="sng">
            <a:solidFill>
              <a:srgbClr val="8EA8A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16">
          <p15:clr>
            <a:srgbClr val="F26B43"/>
          </p15:clr>
        </p15:guide>
        <p15:guide id="2" pos="7464">
          <p15:clr>
            <a:srgbClr val="F26B43"/>
          </p15:clr>
        </p15:guide>
        <p15:guide id="3" pos="3840">
          <p15:clr>
            <a:srgbClr val="FDE53C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subTitle" idx="1"/>
          </p:nvPr>
        </p:nvSpPr>
        <p:spPr>
          <a:xfrm>
            <a:off x="831800" y="3554100"/>
            <a:ext cx="9117600" cy="80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September 1st, 2021</a:t>
            </a:r>
            <a:endParaRPr dirty="0"/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831800" y="2160767"/>
            <a:ext cx="10626300" cy="137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cert-manager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6342F7-C66C-4ABE-A481-C062207D5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3508" y="4677095"/>
            <a:ext cx="3811783" cy="10080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E82A2-274E-4BA6-99FE-16715665C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EB63B5-95A5-438E-9AD4-8FB805C058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Used the same cluster as the assignments</a:t>
            </a:r>
          </a:p>
          <a:p>
            <a:r>
              <a:rPr lang="en-US" dirty="0"/>
              <a:t>Installed Istio</a:t>
            </a:r>
          </a:p>
          <a:p>
            <a:r>
              <a:rPr lang="en-US" dirty="0"/>
              <a:t>Installed cert-manager with helm(</a:t>
            </a:r>
            <a:r>
              <a:rPr lang="en-US" sz="2400" dirty="0"/>
              <a:t>Be sure to never embed cert-manager as a sub-chart of other Helm charts</a:t>
            </a:r>
            <a:r>
              <a:rPr lang="en-US" dirty="0"/>
              <a:t>)</a:t>
            </a:r>
          </a:p>
          <a:p>
            <a:r>
              <a:rPr lang="en-US" dirty="0"/>
              <a:t>Create </a:t>
            </a:r>
            <a:r>
              <a:rPr lang="en-US" dirty="0">
                <a:solidFill>
                  <a:srgbClr val="FF0000"/>
                </a:solidFill>
              </a:rPr>
              <a:t>Issuer</a:t>
            </a:r>
            <a:r>
              <a:rPr lang="en-US" dirty="0"/>
              <a:t> resource and apply</a:t>
            </a:r>
          </a:p>
          <a:p>
            <a:r>
              <a:rPr lang="en-US" dirty="0"/>
              <a:t>Create </a:t>
            </a:r>
            <a:r>
              <a:rPr lang="en-US" dirty="0">
                <a:solidFill>
                  <a:srgbClr val="FF0000"/>
                </a:solidFill>
              </a:rPr>
              <a:t>Certificate</a:t>
            </a:r>
            <a:r>
              <a:rPr lang="en-US" dirty="0"/>
              <a:t> resource and apply (We have our certificate for our </a:t>
            </a:r>
            <a:r>
              <a:rPr lang="en-US" dirty="0" err="1"/>
              <a:t>istio</a:t>
            </a:r>
            <a:r>
              <a:rPr lang="en-US" dirty="0"/>
              <a:t> services)</a:t>
            </a:r>
          </a:p>
          <a:p>
            <a:r>
              <a:rPr lang="en-US" dirty="0"/>
              <a:t>Create </a:t>
            </a:r>
            <a:r>
              <a:rPr lang="en-US" dirty="0">
                <a:solidFill>
                  <a:srgbClr val="FF0000"/>
                </a:solidFill>
              </a:rPr>
              <a:t>Gateway</a:t>
            </a:r>
            <a:r>
              <a:rPr lang="en-US" dirty="0"/>
              <a:t> resource which uses the secret</a:t>
            </a:r>
          </a:p>
          <a:p>
            <a:r>
              <a:rPr lang="en-US" dirty="0"/>
              <a:t>Create </a:t>
            </a:r>
            <a:r>
              <a:rPr lang="en-US" dirty="0" err="1">
                <a:solidFill>
                  <a:srgbClr val="FF0000"/>
                </a:solidFill>
              </a:rPr>
              <a:t>VirtualService</a:t>
            </a:r>
            <a:r>
              <a:rPr lang="en-US" dirty="0"/>
              <a:t> to route traffic to backend </a:t>
            </a:r>
            <a:r>
              <a:rPr lang="en-US" dirty="0" err="1"/>
              <a:t>Kubenetes</a:t>
            </a:r>
            <a:r>
              <a:rPr lang="en-US" dirty="0"/>
              <a:t> service “</a:t>
            </a:r>
            <a:r>
              <a:rPr lang="en-US" dirty="0" err="1"/>
              <a:t>helloworld</a:t>
            </a:r>
            <a:r>
              <a:rPr lang="en-US" dirty="0"/>
              <a:t>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185100-69A7-4069-98BC-88E0667BD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203200"/>
            <a:ext cx="4838410" cy="18288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D594F02-9AAA-44DA-A05D-5A9B9AD9E9DE}"/>
                  </a:ext>
                </a:extLst>
              </p14:cNvPr>
              <p14:cNvContentPartPr/>
              <p14:nvPr/>
            </p14:nvContentPartPr>
            <p14:xfrm>
              <a:off x="8174348" y="5506597"/>
              <a:ext cx="14400" cy="3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D594F02-9AAA-44DA-A05D-5A9B9AD9E9D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65708" y="5497597"/>
                <a:ext cx="32040" cy="2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8679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title"/>
          </p:nvPr>
        </p:nvSpPr>
        <p:spPr>
          <a:xfrm>
            <a:off x="342900" y="428518"/>
            <a:ext cx="11506500" cy="5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you!!	</a:t>
            </a:r>
            <a:endParaRPr dirty="0"/>
          </a:p>
        </p:txBody>
      </p:sp>
      <p:sp>
        <p:nvSpPr>
          <p:cNvPr id="199" name="Google Shape;199;p31"/>
          <p:cNvSpPr txBox="1">
            <a:spLocks noGrp="1"/>
          </p:cNvSpPr>
          <p:nvPr>
            <p:ph type="body" idx="1"/>
          </p:nvPr>
        </p:nvSpPr>
        <p:spPr>
          <a:xfrm>
            <a:off x="342900" y="1117600"/>
            <a:ext cx="4920900" cy="48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-US" dirty="0"/>
              <a:t>Questions?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369582-EB44-4720-B3E2-EDC82A24D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647" y="2598203"/>
            <a:ext cx="5453893" cy="14423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A4A23-C277-45F6-AC21-815DDDC26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9A398-5AE8-40AC-8456-435F743E7D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Born out of the </a:t>
            </a:r>
            <a:r>
              <a:rPr lang="en-US" dirty="0" err="1"/>
              <a:t>kube-lego</a:t>
            </a:r>
            <a:r>
              <a:rPr lang="en-US" dirty="0"/>
              <a:t> project</a:t>
            </a:r>
          </a:p>
          <a:p>
            <a:endParaRPr lang="en-US" dirty="0"/>
          </a:p>
          <a:p>
            <a:r>
              <a:rPr lang="en-US" dirty="0"/>
              <a:t>Certificate management in Kubernetes lacking</a:t>
            </a:r>
          </a:p>
          <a:p>
            <a:endParaRPr lang="en-US" dirty="0"/>
          </a:p>
          <a:p>
            <a:r>
              <a:rPr lang="en-US" dirty="0"/>
              <a:t>A way to </a:t>
            </a:r>
            <a:r>
              <a:rPr lang="en-US"/>
              <a:t>represent CAs </a:t>
            </a:r>
            <a:r>
              <a:rPr lang="en-US" dirty="0"/>
              <a:t>and PKI as Kubernetes resources.</a:t>
            </a:r>
          </a:p>
        </p:txBody>
      </p:sp>
    </p:spTree>
    <p:extLst>
      <p:ext uri="{BB962C8B-B14F-4D97-AF65-F5344CB8AC3E}">
        <p14:creationId xmlns:p14="http://schemas.microsoft.com/office/powerpoint/2010/main" val="1905159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342900" y="428518"/>
            <a:ext cx="11506500" cy="5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What is cert-manager?</a:t>
            </a:r>
            <a:endParaRPr dirty="0"/>
          </a:p>
        </p:txBody>
      </p:sp>
      <p:sp>
        <p:nvSpPr>
          <p:cNvPr id="81" name="Google Shape;81;p15"/>
          <p:cNvSpPr txBox="1">
            <a:spLocks noGrp="1"/>
          </p:cNvSpPr>
          <p:nvPr>
            <p:ph type="body" idx="1"/>
          </p:nvPr>
        </p:nvSpPr>
        <p:spPr>
          <a:xfrm>
            <a:off x="342900" y="957150"/>
            <a:ext cx="11271300" cy="52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Automated certificate management in cloud native environments</a:t>
            </a:r>
          </a:p>
          <a:p>
            <a:pPr>
              <a:lnSpc>
                <a:spcPct val="200000"/>
              </a:lnSpc>
            </a:pPr>
            <a:r>
              <a:rPr lang="en-US" dirty="0"/>
              <a:t>Certificate management for Kubernetes</a:t>
            </a:r>
          </a:p>
          <a:p>
            <a:pPr lvl="0">
              <a:lnSpc>
                <a:spcPct val="200000"/>
              </a:lnSpc>
            </a:pPr>
            <a:r>
              <a:rPr lang="en-US" dirty="0"/>
              <a:t>Provide 'certificate as a service' securely to developers and applications working within your cluster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342900" y="428518"/>
            <a:ext cx="11506500" cy="5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Why use cert-manager</a:t>
            </a:r>
            <a:endParaRPr dirty="0"/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342900" y="957150"/>
            <a:ext cx="11271300" cy="52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Simplifies the process of obtaining, renewing and using certificates</a:t>
            </a:r>
          </a:p>
          <a:p>
            <a:pPr>
              <a:lnSpc>
                <a:spcPct val="200000"/>
              </a:lnSpc>
            </a:pPr>
            <a:r>
              <a:rPr lang="en-US" dirty="0"/>
              <a:t>It can issue certificates from a variety of supported sources: </a:t>
            </a:r>
            <a:r>
              <a:rPr lang="en-US" b="1" dirty="0"/>
              <a:t>Let’s Encrypt</a:t>
            </a:r>
            <a:r>
              <a:rPr lang="en-US" dirty="0"/>
              <a:t>, </a:t>
            </a:r>
            <a:r>
              <a:rPr lang="en-US" dirty="0" err="1"/>
              <a:t>HashiCorp</a:t>
            </a:r>
            <a:r>
              <a:rPr lang="en-US" dirty="0"/>
              <a:t> Vault, Venafi and private PKI.</a:t>
            </a:r>
          </a:p>
          <a:p>
            <a:pPr>
              <a:lnSpc>
                <a:spcPct val="200000"/>
              </a:lnSpc>
            </a:pPr>
            <a:r>
              <a:rPr lang="en-US" dirty="0"/>
              <a:t>Can also create and manage certificates using in-cluster issuers such as CA or </a:t>
            </a:r>
            <a:r>
              <a:rPr lang="en-US" dirty="0" err="1"/>
              <a:t>SelfSigned</a:t>
            </a:r>
            <a:r>
              <a:rPr lang="en-US" dirty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829B8-D861-4D9F-B767-6255EEA3A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899" y="405072"/>
            <a:ext cx="11506500" cy="590700"/>
          </a:xfrm>
        </p:spPr>
        <p:txBody>
          <a:bodyPr/>
          <a:lstStyle/>
          <a:p>
            <a:r>
              <a:rPr lang="en-US" dirty="0"/>
              <a:t>How does it work? Building Blocks…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321F6-E66F-497D-A267-4736EB9DF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899" y="1117600"/>
            <a:ext cx="11708423" cy="1797538"/>
          </a:xfrm>
        </p:spPr>
        <p:txBody>
          <a:bodyPr/>
          <a:lstStyle/>
          <a:p>
            <a:r>
              <a:rPr lang="en-US" dirty="0"/>
              <a:t>The Issuers(</a:t>
            </a:r>
            <a:r>
              <a:rPr lang="en-US" dirty="0">
                <a:solidFill>
                  <a:srgbClr val="0070C0"/>
                </a:solidFill>
              </a:rPr>
              <a:t>CA</a:t>
            </a:r>
            <a:r>
              <a:rPr lang="en-US" dirty="0"/>
              <a:t>)  - to issue certificates</a:t>
            </a:r>
          </a:p>
          <a:p>
            <a:pPr lvl="1"/>
            <a:r>
              <a:rPr lang="en-US" dirty="0"/>
              <a:t>Issuers and Cluster Issuers</a:t>
            </a:r>
          </a:p>
          <a:p>
            <a:pPr lvl="1"/>
            <a:r>
              <a:rPr lang="en-US" dirty="0"/>
              <a:t>Supported Issuer Types: </a:t>
            </a:r>
            <a:r>
              <a:rPr lang="en-US" dirty="0" err="1"/>
              <a:t>SelfSigned</a:t>
            </a:r>
            <a:r>
              <a:rPr lang="en-US" dirty="0"/>
              <a:t>, CA, Vault, Venafi, </a:t>
            </a:r>
            <a:r>
              <a:rPr lang="en-US" b="1" dirty="0"/>
              <a:t>ACME(Let’s encrypt) </a:t>
            </a:r>
            <a:r>
              <a:rPr lang="en-US" dirty="0"/>
              <a:t>and</a:t>
            </a:r>
            <a:r>
              <a:rPr lang="en-US" b="1" dirty="0"/>
              <a:t> </a:t>
            </a:r>
            <a:r>
              <a:rPr lang="en-US" dirty="0">
                <a:solidFill>
                  <a:srgbClr val="FF0000"/>
                </a:solidFill>
              </a:rPr>
              <a:t>External</a:t>
            </a:r>
          </a:p>
          <a:p>
            <a:pPr lvl="1"/>
            <a:endParaRPr lang="en-US" b="1" dirty="0">
              <a:solidFill>
                <a:srgbClr val="FF0000"/>
              </a:solidFill>
            </a:endParaRPr>
          </a:p>
          <a:p>
            <a:r>
              <a:rPr lang="en-US" dirty="0"/>
              <a:t>The Certificate Resource</a:t>
            </a:r>
          </a:p>
          <a:p>
            <a:pPr lvl="1"/>
            <a:r>
              <a:rPr lang="en-US" dirty="0"/>
              <a:t>Representation of a certificate request</a:t>
            </a:r>
          </a:p>
          <a:p>
            <a:pPr lvl="1"/>
            <a:endParaRPr lang="en-US" dirty="0"/>
          </a:p>
          <a:p>
            <a:r>
              <a:rPr lang="en-US" dirty="0"/>
              <a:t>Additional Resources</a:t>
            </a:r>
          </a:p>
          <a:p>
            <a:pPr lvl="1"/>
            <a:r>
              <a:rPr lang="en-US" dirty="0" err="1"/>
              <a:t>CertificateRequests</a:t>
            </a:r>
            <a:endParaRPr lang="en-US" dirty="0"/>
          </a:p>
          <a:p>
            <a:pPr lvl="1"/>
            <a:r>
              <a:rPr lang="en-US" dirty="0"/>
              <a:t>Order</a:t>
            </a:r>
          </a:p>
          <a:p>
            <a:pPr lvl="1"/>
            <a:r>
              <a:rPr lang="en-US" dirty="0"/>
              <a:t>Challenges(ACME)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4737CD-CA20-42A7-9463-B2E8AF63A6F6}"/>
              </a:ext>
            </a:extLst>
          </p:cNvPr>
          <p:cNvSpPr/>
          <p:nvPr/>
        </p:nvSpPr>
        <p:spPr>
          <a:xfrm>
            <a:off x="7185604" y="3522227"/>
            <a:ext cx="1301903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rgbClr val="0070C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</a:t>
            </a:r>
            <a:endParaRPr lang="en-US" sz="1600" b="0" cap="none" spc="0" dirty="0">
              <a:ln w="0"/>
              <a:solidFill>
                <a:srgbClr val="0070C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B21C66-BE3C-4BC7-B3A8-CBB9A6420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139" y="3522227"/>
            <a:ext cx="5643684" cy="276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471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08175-ED94-433C-81FC-85FFC3DA5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ACME protocol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B9FD0-452C-4F35-8F30-2D95D45BBF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ACME Issuer type represents a single account registered with the Automated Certificate Management Environment (ACME) Certificate Authority server</a:t>
            </a:r>
          </a:p>
          <a:p>
            <a:endParaRPr lang="en-US" dirty="0"/>
          </a:p>
          <a:p>
            <a:r>
              <a:rPr lang="en-US" dirty="0"/>
              <a:t>In order for the ACME CA(</a:t>
            </a:r>
            <a:r>
              <a:rPr lang="en-US" b="1" dirty="0"/>
              <a:t>Let’s encrypt</a:t>
            </a:r>
            <a:r>
              <a:rPr lang="en-US" dirty="0"/>
              <a:t>) server to verify that a client owns the domain, or domains, a certificate is being requested for, the client must complete “challenges”</a:t>
            </a:r>
          </a:p>
          <a:p>
            <a:endParaRPr lang="en-US" dirty="0"/>
          </a:p>
          <a:p>
            <a:r>
              <a:rPr lang="en-US" dirty="0"/>
              <a:t>The verification in cert-manager with Let’s Encrypt issuer is either done via a DNS check or an HTTP check.</a:t>
            </a:r>
          </a:p>
        </p:txBody>
      </p:sp>
    </p:spTree>
    <p:extLst>
      <p:ext uri="{BB962C8B-B14F-4D97-AF65-F5344CB8AC3E}">
        <p14:creationId xmlns:p14="http://schemas.microsoft.com/office/powerpoint/2010/main" val="1790759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097EC-C4AF-4CF9-ABBF-3190C22FB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check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EF9ED-43AC-4C0A-A23C-8BD03C191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0038" y="2117968"/>
            <a:ext cx="11506500" cy="4970585"/>
          </a:xfrm>
        </p:spPr>
        <p:txBody>
          <a:bodyPr/>
          <a:lstStyle/>
          <a:p>
            <a:pPr marL="533400" indent="-457200">
              <a:buFont typeface="+mj-lt"/>
              <a:buAutoNum type="arabicPeriod"/>
            </a:pPr>
            <a:r>
              <a:rPr lang="en-US" sz="1800" dirty="0"/>
              <a:t>Cert-manager will start the registration of the domain on Let’s Encrypt server. It gets a token from the Let’s Encrypt response</a:t>
            </a:r>
          </a:p>
          <a:p>
            <a:pPr marL="533400" indent="-457200">
              <a:buFont typeface="+mj-lt"/>
              <a:buAutoNum type="arabicPeriod"/>
            </a:pPr>
            <a:endParaRPr lang="en-US" sz="1800" dirty="0"/>
          </a:p>
          <a:p>
            <a:pPr marL="533400" indent="-457200">
              <a:buFont typeface="+mj-lt"/>
              <a:buAutoNum type="arabicPeriod"/>
            </a:pPr>
            <a:r>
              <a:rPr lang="en-US" sz="1800" dirty="0"/>
              <a:t>Cert-manager will create a small server to serve a single page with a content based on the token and your Let’s Encrypt account id</a:t>
            </a:r>
          </a:p>
          <a:p>
            <a:pPr marL="533400" indent="-457200">
              <a:buFont typeface="+mj-lt"/>
              <a:buAutoNum type="arabicPeriod"/>
            </a:pPr>
            <a:endParaRPr lang="en-US" sz="1800" dirty="0"/>
          </a:p>
          <a:p>
            <a:pPr marL="533400" indent="-457200">
              <a:buFont typeface="+mj-lt"/>
              <a:buAutoNum type="arabicPeriod"/>
            </a:pPr>
            <a:r>
              <a:rPr lang="en-US" sz="1800" dirty="0"/>
              <a:t>Cert-manager will create an “ingress” Kubernetes object on the host</a:t>
            </a:r>
          </a:p>
          <a:p>
            <a:pPr marL="533400" indent="-457200">
              <a:buFont typeface="+mj-lt"/>
              <a:buAutoNum type="arabicPeriod"/>
            </a:pPr>
            <a:endParaRPr lang="en-US" sz="1800" dirty="0"/>
          </a:p>
          <a:p>
            <a:pPr marL="533400" indent="-457200">
              <a:buFont typeface="+mj-lt"/>
              <a:buAutoNum type="arabicPeriod"/>
            </a:pPr>
            <a:r>
              <a:rPr lang="en-US" sz="1800" dirty="0"/>
              <a:t>Let’s Encrypt will query the URL and upon successful check on the value, will issue the certificate</a:t>
            </a:r>
          </a:p>
          <a:p>
            <a:pPr marL="533400" indent="-457200">
              <a:buFont typeface="+mj-lt"/>
              <a:buAutoNum type="arabicPeriod"/>
            </a:pPr>
            <a:endParaRPr lang="en-US" sz="1800" dirty="0"/>
          </a:p>
          <a:p>
            <a:pPr marL="533400" indent="-457200">
              <a:buFont typeface="+mj-lt"/>
              <a:buAutoNum type="arabicPeriod"/>
            </a:pPr>
            <a:r>
              <a:rPr lang="en-US" sz="1800" dirty="0"/>
              <a:t>Cert-Manager will query Let’s Encrypt server to get the certificate. The certificate is stored in a “secret” Kubernetes object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A1721E-6666-4627-8F45-A278C45C4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288" y="113324"/>
            <a:ext cx="3967757" cy="226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703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5A1C3-5CE6-40FB-BCAF-2F8DE74D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 Demo…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48F9B-AE08-433D-9785-3E57C44C0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117600"/>
            <a:ext cx="5346700" cy="4819500"/>
          </a:xfrm>
        </p:spPr>
        <p:txBody>
          <a:bodyPr/>
          <a:lstStyle/>
          <a:p>
            <a:r>
              <a:rPr lang="en-US" dirty="0"/>
              <a:t>Get an HTTPs request</a:t>
            </a:r>
          </a:p>
          <a:p>
            <a:r>
              <a:rPr lang="en-US" dirty="0"/>
              <a:t>Get Certificate for our Istio services. Create an Istio </a:t>
            </a:r>
            <a:r>
              <a:rPr lang="en-US" b="1" dirty="0"/>
              <a:t>Gateway</a:t>
            </a:r>
            <a:r>
              <a:rPr lang="en-US" dirty="0"/>
              <a:t> resource which uses the secret populated by Cert-Manager.</a:t>
            </a:r>
          </a:p>
          <a:p>
            <a:r>
              <a:rPr lang="en-US" b="1" dirty="0" err="1"/>
              <a:t>VirtualService</a:t>
            </a:r>
            <a:r>
              <a:rPr lang="en-US" dirty="0"/>
              <a:t> will route the traffic to the backend service.</a:t>
            </a:r>
          </a:p>
          <a:p>
            <a:r>
              <a:rPr lang="en-US" b="1" dirty="0"/>
              <a:t>Istio ingress-GW </a:t>
            </a:r>
            <a:r>
              <a:rPr lang="en-US" dirty="0"/>
              <a:t>takes SSL certificate and attaches it to the response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1FED55-439C-435E-B530-8B5D63DE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600" y="1891323"/>
            <a:ext cx="6073241" cy="35139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707ADF-C9E3-4612-979D-48B5AC8C5E0F}"/>
              </a:ext>
            </a:extLst>
          </p:cNvPr>
          <p:cNvSpPr/>
          <p:nvPr/>
        </p:nvSpPr>
        <p:spPr>
          <a:xfrm>
            <a:off x="7203242" y="4038042"/>
            <a:ext cx="909127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Virtual Service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EEFF4D-0B04-48AA-A214-F92C74854126}"/>
              </a:ext>
            </a:extLst>
          </p:cNvPr>
          <p:cNvSpPr/>
          <p:nvPr/>
        </p:nvSpPr>
        <p:spPr>
          <a:xfrm>
            <a:off x="7388834" y="3592566"/>
            <a:ext cx="891591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Gateway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99697A9-12E9-48B2-BEE3-3C6EB4A73A91}"/>
                  </a:ext>
                </a:extLst>
              </p14:cNvPr>
              <p14:cNvContentPartPr/>
              <p14:nvPr/>
            </p14:nvContentPartPr>
            <p14:xfrm>
              <a:off x="9508868" y="1692397"/>
              <a:ext cx="1909800" cy="16862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99697A9-12E9-48B2-BEE3-3C6EB4A73A9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00228" y="1683757"/>
                <a:ext cx="1927440" cy="1703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2484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A9A20-05D3-4FE3-8C03-E3DBF257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19083-EE60-4DDA-B197-C83C4C6CF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FF0000"/>
                </a:solidFill>
              </a:rPr>
              <a:t>Install Cert-manager with helm</a:t>
            </a:r>
            <a:r>
              <a:rPr lang="en-US" sz="3600" dirty="0"/>
              <a:t> and </a:t>
            </a:r>
            <a:r>
              <a:rPr lang="en-US" sz="3600" dirty="0">
                <a:solidFill>
                  <a:srgbClr val="0070C0"/>
                </a:solidFill>
              </a:rPr>
              <a:t>Configure App with dynamic https using ACME</a:t>
            </a:r>
            <a:r>
              <a:rPr lang="en-US" sz="3600" dirty="0"/>
              <a:t> using </a:t>
            </a:r>
            <a:r>
              <a:rPr lang="en-US" sz="3600" dirty="0">
                <a:solidFill>
                  <a:srgbClr val="00B050"/>
                </a:solidFill>
              </a:rPr>
              <a:t>Istio GW </a:t>
            </a:r>
            <a:r>
              <a:rPr lang="en-US" sz="3600" dirty="0"/>
              <a:t>or Ingress</a:t>
            </a:r>
          </a:p>
        </p:txBody>
      </p:sp>
    </p:spTree>
    <p:extLst>
      <p:ext uri="{BB962C8B-B14F-4D97-AF65-F5344CB8AC3E}">
        <p14:creationId xmlns:p14="http://schemas.microsoft.com/office/powerpoint/2010/main" val="531856369"/>
      </p:ext>
    </p:extLst>
  </p:cSld>
  <p:clrMapOvr>
    <a:masterClrMapping/>
  </p:clrMapOvr>
</p:sld>
</file>

<file path=ppt/theme/theme1.xml><?xml version="1.0" encoding="utf-8"?>
<a:theme xmlns:a="http://schemas.openxmlformats.org/drawingml/2006/main" name="CNCF 2019">
  <a:themeElements>
    <a:clrScheme name="CNCF">
      <a:dk1>
        <a:srgbClr val="000000"/>
      </a:dk1>
      <a:lt1>
        <a:srgbClr val="FFFFFF"/>
      </a:lt1>
      <a:dk2>
        <a:srgbClr val="3F4749"/>
      </a:dk2>
      <a:lt2>
        <a:srgbClr val="CCD8DB"/>
      </a:lt2>
      <a:accent1>
        <a:srgbClr val="DF156C"/>
      </a:accent1>
      <a:accent2>
        <a:srgbClr val="252A60"/>
      </a:accent2>
      <a:accent3>
        <a:srgbClr val="515EA1"/>
      </a:accent3>
      <a:accent4>
        <a:srgbClr val="3EB8C1"/>
      </a:accent4>
      <a:accent5>
        <a:srgbClr val="9FABD7"/>
      </a:accent5>
      <a:accent6>
        <a:srgbClr val="283235"/>
      </a:accent6>
      <a:hlink>
        <a:srgbClr val="515EA1"/>
      </a:hlink>
      <a:folHlink>
        <a:srgbClr val="515EA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3013</TotalTime>
  <Words>588</Words>
  <Application>Microsoft Office PowerPoint</Application>
  <PresentationFormat>Widescreen</PresentationFormat>
  <Paragraphs>73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Open Sans</vt:lpstr>
      <vt:lpstr>Overpass</vt:lpstr>
      <vt:lpstr>Arial</vt:lpstr>
      <vt:lpstr>Overpass SemiBold</vt:lpstr>
      <vt:lpstr>Century Gothic</vt:lpstr>
      <vt:lpstr>CNCF 2019</vt:lpstr>
      <vt:lpstr>cert-manager</vt:lpstr>
      <vt:lpstr>History</vt:lpstr>
      <vt:lpstr>What is cert-manager?</vt:lpstr>
      <vt:lpstr>Why use cert-manager</vt:lpstr>
      <vt:lpstr>How does it work? Building Blocks…</vt:lpstr>
      <vt:lpstr>ACME protocol</vt:lpstr>
      <vt:lpstr>HTTP check</vt:lpstr>
      <vt:lpstr>How does it work? Demo…</vt:lpstr>
      <vt:lpstr>Demo</vt:lpstr>
      <vt:lpstr>Demo</vt:lpstr>
      <vt:lpstr>Thank you!!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DNSCore</dc:title>
  <cp:lastModifiedBy>Pizarro Ribera, Diego</cp:lastModifiedBy>
  <cp:revision>102</cp:revision>
  <dcterms:modified xsi:type="dcterms:W3CDTF">2021-09-02T12:30:25Z</dcterms:modified>
</cp:coreProperties>
</file>